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71" r:id="rId4"/>
    <p:sldId id="262" r:id="rId5"/>
    <p:sldId id="274" r:id="rId6"/>
    <p:sldId id="275" r:id="rId7"/>
    <p:sldId id="273" r:id="rId8"/>
    <p:sldId id="276" r:id="rId9"/>
    <p:sldId id="277" r:id="rId10"/>
    <p:sldId id="268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6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t>26-Apr-20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t>26-Apr-20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26-Apr-20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t>26-Apr-20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26-Apr-20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26-Apr-20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26-Apr-20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26-Apr-20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26-Apr-20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26-Apr-20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26-Apr-20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t>26-Apr-20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26-Apr-20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26-Apr-20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 smtClean="0"/>
              <a:pPr/>
              <a:t>26-Apr-20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Србија Немањића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4097" y="3581400"/>
            <a:ext cx="3582250" cy="914400"/>
          </a:xfrm>
        </p:spPr>
        <p:txBody>
          <a:bodyPr/>
          <a:lstStyle/>
          <a:p>
            <a:r>
              <a:rPr lang="sr-Cyrl-RS" dirty="0"/>
              <a:t>Држава и владари</a:t>
            </a:r>
          </a:p>
          <a:p>
            <a:r>
              <a:rPr lang="sr-Cyrl-RS" dirty="0"/>
              <a:t>      </a:t>
            </a:r>
            <a:r>
              <a:rPr lang="sr-Cyrl-RS" sz="1800" dirty="0"/>
              <a:t>27.04.2020.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Задужбине Немањића</a:t>
            </a:r>
            <a:endParaRPr lang="en-US" dirty="0"/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EB6892B6-355C-42EB-9B12-D9E58EE7210C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7" r="17537"/>
          <a:stretch>
            <a:fillRect/>
          </a:stretch>
        </p:blipFill>
        <p:spPr/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r-Cyrl-RS" dirty="0"/>
              <a:t>Манастир </a:t>
            </a:r>
          </a:p>
          <a:p>
            <a:r>
              <a:rPr lang="sr-Cyrl-RS" dirty="0"/>
              <a:t>Студеница</a:t>
            </a:r>
            <a:endParaRPr lang="en-US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0C1C4D2E-D17F-4797-9EAD-5241A9C09941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7" r="17417"/>
          <a:stretch>
            <a:fillRect/>
          </a:stretch>
        </p:blipFill>
        <p:spPr/>
      </p:pic>
      <p:sp>
        <p:nvSpPr>
          <p:cNvPr id="13" name="Text Placeholder 12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r>
              <a:rPr lang="sr-Cyrl-RS" dirty="0"/>
              <a:t>Манастир </a:t>
            </a:r>
          </a:p>
          <a:p>
            <a:r>
              <a:rPr lang="sr-Cyrl-RS" dirty="0"/>
              <a:t>Ђурђеви ступови</a:t>
            </a: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A3509EC-69F1-400A-8E7B-2DFCE85F98A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6" r="7226"/>
          <a:stretch>
            <a:fillRect/>
          </a:stretch>
        </p:blipFill>
        <p:spPr/>
      </p:pic>
      <p:sp>
        <p:nvSpPr>
          <p:cNvPr id="14" name="Text Placeholder 13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sr-Cyrl-RS" dirty="0"/>
              <a:t>Манастир</a:t>
            </a:r>
          </a:p>
          <a:p>
            <a:r>
              <a:rPr lang="sr-Cyrl-RS" dirty="0"/>
              <a:t>Високи Дечани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Србија-Рашка</a:t>
            </a:r>
            <a:br>
              <a:rPr lang="sr-Cyrl-RS" dirty="0"/>
            </a:br>
            <a:r>
              <a:rPr lang="sr-Cyrl-RS" dirty="0"/>
              <a:t>Немањићи - владари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30101" y="1761477"/>
            <a:ext cx="10378103" cy="3751555"/>
          </a:xfrm>
        </p:spPr>
        <p:txBody>
          <a:bodyPr>
            <a:normAutofit/>
          </a:bodyPr>
          <a:lstStyle/>
          <a:p>
            <a:r>
              <a:rPr lang="sr-Cyrl-RS" dirty="0"/>
              <a:t>Након Стефана Првовенчаног било је још успешних владара који су допринели великом успону Србије која је у то време била једна од најмоћнијих краљевина/царевина.</a:t>
            </a:r>
          </a:p>
          <a:p>
            <a:r>
              <a:rPr lang="sr-Cyrl-RS" dirty="0"/>
              <a:t>Наредни који се издвојио као моћан владар био је КРАЉ МИЛУТИН.</a:t>
            </a:r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913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6221" y="498994"/>
            <a:ext cx="4518734" cy="823432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Немањићи-владари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7097D7-6DF3-4776-A156-51263BB8A9BF}"/>
              </a:ext>
            </a:extLst>
          </p:cNvPr>
          <p:cNvSpPr txBox="1"/>
          <p:nvPr/>
        </p:nvSpPr>
        <p:spPr>
          <a:xfrm>
            <a:off x="1558314" y="207763"/>
            <a:ext cx="451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Краљ Стефан Милутин Немањић</a:t>
            </a:r>
          </a:p>
          <a:p>
            <a:pPr algn="ctr"/>
            <a:r>
              <a:rPr lang="sr-Cyrl-RS" dirty="0"/>
              <a:t>фреска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3A21CF-D51B-4092-B675-941548B2EC2B}"/>
              </a:ext>
            </a:extLst>
          </p:cNvPr>
          <p:cNvSpPr txBox="1"/>
          <p:nvPr/>
        </p:nvSpPr>
        <p:spPr>
          <a:xfrm>
            <a:off x="7451325" y="1647165"/>
            <a:ext cx="47406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Краљ Милутин владао је Србијом крајем 13. и почетком 14. века. Успешним ратовањем против Византије освојио је Македонију и знатно повећао територију Србије. После тога је склопио мир са Византијом оженивши византијску принцезу Симониду која је у том моменту имала свега 5 година. Наравно муж и жена постали су тек када је Симонида била пунолетна.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9F78A9-1AB5-4BBA-8E29-1BFDFAB9A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23" y="1068451"/>
            <a:ext cx="5281600" cy="447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461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6221" y="498994"/>
            <a:ext cx="4518734" cy="823432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Немањићи-владари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7097D7-6DF3-4776-A156-51263BB8A9BF}"/>
              </a:ext>
            </a:extLst>
          </p:cNvPr>
          <p:cNvSpPr txBox="1"/>
          <p:nvPr/>
        </p:nvSpPr>
        <p:spPr>
          <a:xfrm>
            <a:off x="1331651" y="314328"/>
            <a:ext cx="511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Цар Стефан Душан Немањић - Силни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3A21CF-D51B-4092-B675-941548B2EC2B}"/>
              </a:ext>
            </a:extLst>
          </p:cNvPr>
          <p:cNvSpPr txBox="1"/>
          <p:nvPr/>
        </p:nvSpPr>
        <p:spPr>
          <a:xfrm>
            <a:off x="7451325" y="1647165"/>
            <a:ext cx="47406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У првој половини 14. века Србијом је владао најмоћнији владар из породице Немањић -  ЦАР ДУШАН СИЛНИ. </a:t>
            </a:r>
          </a:p>
          <a:p>
            <a:r>
              <a:rPr lang="sr-Cyrl-RS" dirty="0"/>
              <a:t>Надимак Силни добио је баш зато што је био моћан владар и добар војсковођа а Србија је у то време била најмоћнија и највеће царство.</a:t>
            </a:r>
          </a:p>
          <a:p>
            <a:r>
              <a:rPr lang="sr-Cyrl-RS" dirty="0"/>
              <a:t>У својим освајањима освојио је простор данашње Албаније и велики део Грчке. </a:t>
            </a:r>
          </a:p>
          <a:p>
            <a:r>
              <a:rPr lang="sr-Cyrl-RS" dirty="0"/>
              <a:t>Када је освојио те територије испунио је све услове да себе прогласи Царем а Србију Царевином.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9A15A4-ADD5-412B-8421-A21AD0E8F6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054" y="910710"/>
            <a:ext cx="3773253" cy="4741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951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6221" y="498994"/>
            <a:ext cx="4518734" cy="82343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/>
              <a:t>Немањићи-владари</a:t>
            </a:r>
            <a:br>
              <a:rPr lang="sr-Cyrl-RS" dirty="0"/>
            </a:br>
            <a:r>
              <a:rPr lang="sr-Cyrl-RS" dirty="0"/>
              <a:t>Цар Душан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7097D7-6DF3-4776-A156-51263BB8A9BF}"/>
              </a:ext>
            </a:extLst>
          </p:cNvPr>
          <p:cNvSpPr txBox="1"/>
          <p:nvPr/>
        </p:nvSpPr>
        <p:spPr>
          <a:xfrm>
            <a:off x="1320111" y="314328"/>
            <a:ext cx="511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Србија за време владавине Цара Душана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3A21CF-D51B-4092-B675-941548B2EC2B}"/>
              </a:ext>
            </a:extLst>
          </p:cNvPr>
          <p:cNvSpPr txBox="1"/>
          <p:nvPr/>
        </p:nvSpPr>
        <p:spPr>
          <a:xfrm>
            <a:off x="7451325" y="1647165"/>
            <a:ext cx="4740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На слици је приказана терторија тадашње Србије.</a:t>
            </a:r>
          </a:p>
          <a:p>
            <a:r>
              <a:rPr lang="sr-Cyrl-RS" dirty="0"/>
              <a:t>Србија је тада излазила на три мора.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5441F6-78C3-441F-A783-319591CB8E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" t="-82" r="39994"/>
          <a:stretch/>
        </p:blipFill>
        <p:spPr>
          <a:xfrm>
            <a:off x="1857793" y="1187446"/>
            <a:ext cx="4042897" cy="4142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43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6221" y="498994"/>
            <a:ext cx="4518734" cy="823432"/>
          </a:xfrm>
        </p:spPr>
        <p:txBody>
          <a:bodyPr>
            <a:normAutofit fontScale="90000"/>
          </a:bodyPr>
          <a:lstStyle/>
          <a:p>
            <a:pPr algn="ctr"/>
            <a:r>
              <a:rPr lang="sr-Cyrl-RS" dirty="0"/>
              <a:t>Немањићи-владари</a:t>
            </a:r>
            <a:br>
              <a:rPr lang="sr-Cyrl-RS" dirty="0"/>
            </a:br>
            <a:r>
              <a:rPr lang="sr-Cyrl-RS" dirty="0"/>
              <a:t>Цар Душан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7097D7-6DF3-4776-A156-51263BB8A9BF}"/>
              </a:ext>
            </a:extLst>
          </p:cNvPr>
          <p:cNvSpPr txBox="1"/>
          <p:nvPr/>
        </p:nvSpPr>
        <p:spPr>
          <a:xfrm>
            <a:off x="1320111" y="314328"/>
            <a:ext cx="511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/>
              <a:t>Душанов законик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3A21CF-D51B-4092-B675-941548B2EC2B}"/>
              </a:ext>
            </a:extLst>
          </p:cNvPr>
          <p:cNvSpPr txBox="1"/>
          <p:nvPr/>
        </p:nvSpPr>
        <p:spPr>
          <a:xfrm>
            <a:off x="7164280" y="1407468"/>
            <a:ext cx="47406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То пространо царство бројало је доста становника међу којима није владао ред и мир. Тада је Цар Душан одлучио да донесе први Законик.</a:t>
            </a:r>
          </a:p>
          <a:p>
            <a:r>
              <a:rPr lang="sr-Cyrl-RS" dirty="0"/>
              <a:t>Тај документ је од велике важности за нашу историју јер то је први закон нашег народа. </a:t>
            </a:r>
          </a:p>
          <a:p>
            <a:r>
              <a:rPr lang="sr-Cyrl-RS" dirty="0"/>
              <a:t>Овим документом утврђена су права и обавезе свих становника Србије. </a:t>
            </a:r>
          </a:p>
          <a:p>
            <a:r>
              <a:rPr lang="sr-Cyrl-RS" dirty="0"/>
              <a:t>Закоником су биле предвиђене и разноврсне казне за оне који нису поштовали правила.</a:t>
            </a:r>
          </a:p>
          <a:p>
            <a:r>
              <a:rPr lang="sr-Cyrl-RS" dirty="0"/>
              <a:t>Детаљније о законику ћемо на следећем часу. </a:t>
            </a:r>
            <a:endParaRPr lang="en-US" dirty="0"/>
          </a:p>
          <a:p>
            <a:r>
              <a:rPr lang="sr-Cyrl-RS" dirty="0"/>
              <a:t>Душанов законик чува се у Народном музеју у Београду.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C29264-5B15-48F7-9F54-CDD7212031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56" y="1647165"/>
            <a:ext cx="5611774" cy="33761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544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3055" y="398682"/>
            <a:ext cx="4518734" cy="823432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Немањићи-владари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7097D7-6DF3-4776-A156-51263BB8A9BF}"/>
              </a:ext>
            </a:extLst>
          </p:cNvPr>
          <p:cNvSpPr txBox="1"/>
          <p:nvPr/>
        </p:nvSpPr>
        <p:spPr>
          <a:xfrm>
            <a:off x="2512381" y="441066"/>
            <a:ext cx="511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Цар Стефан Урош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3A21CF-D51B-4092-B675-941548B2EC2B}"/>
              </a:ext>
            </a:extLst>
          </p:cNvPr>
          <p:cNvSpPr txBox="1"/>
          <p:nvPr/>
        </p:nvSpPr>
        <p:spPr>
          <a:xfrm>
            <a:off x="7048870" y="1582340"/>
            <a:ext cx="52230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Цара Душана наследио је његов син Урош. </a:t>
            </a:r>
          </a:p>
          <a:p>
            <a:r>
              <a:rPr lang="sr-Cyrl-RS" dirty="0"/>
              <a:t>Он је уједно био и последњи владар на престолу Србије из династије Немањић.</a:t>
            </a:r>
          </a:p>
          <a:p>
            <a:r>
              <a:rPr lang="sr-Cyrl-RS" dirty="0"/>
              <a:t>Владао је у другој половини 14. века.</a:t>
            </a:r>
          </a:p>
          <a:p>
            <a:r>
              <a:rPr lang="sr-Cyrl-RS" dirty="0"/>
              <a:t>Цар Урош није био вешт војсковођа као свој отац, а у то време у Србији која се простирала на великој територији постојало је много богатих и моћнх људи који су поделили Србију на делове и нису признавали Урошеву власт.</a:t>
            </a:r>
          </a:p>
          <a:p>
            <a:r>
              <a:rPr lang="sr-Cyrl-RS" dirty="0"/>
              <a:t>Он је због тога у народу прозван Нејак јер није успео да сачува државу.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C76A3-3BBE-442C-8E84-94D4CBBD7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50" y="972767"/>
            <a:ext cx="3409549" cy="4522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293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5301" y="643487"/>
            <a:ext cx="4518734" cy="823432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Немањићи-владари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7097D7-6DF3-4776-A156-51263BB8A9BF}"/>
              </a:ext>
            </a:extLst>
          </p:cNvPr>
          <p:cNvSpPr txBox="1"/>
          <p:nvPr/>
        </p:nvSpPr>
        <p:spPr>
          <a:xfrm>
            <a:off x="2512381" y="441066"/>
            <a:ext cx="5118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Цар Стефан Урош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3A21CF-D51B-4092-B675-941548B2EC2B}"/>
              </a:ext>
            </a:extLst>
          </p:cNvPr>
          <p:cNvSpPr txBox="1"/>
          <p:nvPr/>
        </p:nvSpPr>
        <p:spPr>
          <a:xfrm>
            <a:off x="7075503" y="2079860"/>
            <a:ext cx="52230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Ипак то велико царство је било тешко одржати без слоге свих становника, и није једина кривица Цара. </a:t>
            </a:r>
          </a:p>
          <a:p>
            <a:r>
              <a:rPr lang="sr-Cyrl-RS" dirty="0"/>
              <a:t>Зато било би лепо да у историји упамтимо Уроша као владара који је дао све од себе, а није успео јер нису сви становници били сложни. А то је чинио мирним путем а не ратовањем.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0C76A3-3BBE-442C-8E84-94D4CBBD7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850" y="972767"/>
            <a:ext cx="3409549" cy="4522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729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43270" y="80638"/>
            <a:ext cx="10058402" cy="1219200"/>
          </a:xfrm>
        </p:spPr>
        <p:txBody>
          <a:bodyPr/>
          <a:lstStyle/>
          <a:p>
            <a:r>
              <a:rPr lang="sr-Cyrl-RS" dirty="0"/>
              <a:t>Србија-Рашка</a:t>
            </a:r>
            <a:br>
              <a:rPr lang="sr-Cyrl-RS" dirty="0"/>
            </a:br>
            <a:r>
              <a:rPr lang="sr-Cyrl-RS" dirty="0"/>
              <a:t>Немањићи - владари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14691" y="1299838"/>
            <a:ext cx="11017402" cy="375155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r-Cyrl-RS" dirty="0"/>
              <a:t>Ми смо данас споменули неке од најзанчајних владара који су се издвојили у стварању Србије. Та имена је важно да запамтите. </a:t>
            </a:r>
          </a:p>
          <a:p>
            <a:pPr marL="0" indent="0">
              <a:buNone/>
            </a:pPr>
            <a:r>
              <a:rPr lang="sr-Cyrl-RS" dirty="0"/>
              <a:t>У старијим разредима учићете и остале чланове династије Немањић.</a:t>
            </a:r>
          </a:p>
          <a:p>
            <a:pPr marL="0" indent="0">
              <a:buNone/>
            </a:pPr>
            <a:r>
              <a:rPr lang="sr-Cyrl-RS" dirty="0"/>
              <a:t>Након динасијте Немањић, смењивале су се разне династије о којима ћете такође причати у старијим разредима. Али Немањиће памтимо јер су они ти који су установили темеље наше данашње државе.</a:t>
            </a:r>
          </a:p>
          <a:p>
            <a:pPr marL="0" indent="0">
              <a:buNone/>
            </a:pPr>
            <a:r>
              <a:rPr lang="sr-Cyrl-RS" dirty="0"/>
              <a:t>Ево временске ленте на којој се приказују владари које смо ми помињали.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04C9E3-9C03-42D2-975E-507864110E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" t="71068" r="10096" b="2330"/>
          <a:stretch/>
        </p:blipFill>
        <p:spPr>
          <a:xfrm>
            <a:off x="2908967" y="4449096"/>
            <a:ext cx="5571796" cy="2218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8142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879C6-E517-462A-B95F-7EA5DA092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Да поновимо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979964-7E77-4373-8EE3-C18FBE12D5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" t="28881" r="7637" b="39841"/>
          <a:stretch/>
        </p:blipFill>
        <p:spPr>
          <a:xfrm>
            <a:off x="1683234" y="1917578"/>
            <a:ext cx="8221850" cy="3719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145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Словени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90404" y="2613734"/>
            <a:ext cx="10378103" cy="3751555"/>
          </a:xfrm>
        </p:spPr>
        <p:txBody>
          <a:bodyPr>
            <a:normAutofit fontScale="85000" lnSpcReduction="10000"/>
          </a:bodyPr>
          <a:lstStyle/>
          <a:p>
            <a:r>
              <a:rPr lang="sr-Cyrl-RS" dirty="0"/>
              <a:t>Словени или словенски народ чине народи који причају језиком из исте породице језика и имају сличне културолошке одлике (сличности у култури).</a:t>
            </a:r>
          </a:p>
          <a:p>
            <a:r>
              <a:rPr lang="sr-Cyrl-RS" dirty="0"/>
              <a:t>Срби су један од словенских народа. Има их још, али то ћете детаљније учити у петом разереду. Навешћемо само неке од народа које припадају тој групи (Руси,Бугари, Хрвати, Македонци, Црногорци..).</a:t>
            </a:r>
          </a:p>
          <a:p>
            <a:r>
              <a:rPr lang="sr-Cyrl-RS" dirty="0"/>
              <a:t>Некада давно сви Словени су живели заједно северно од планине Карпати.</a:t>
            </a:r>
          </a:p>
          <a:p>
            <a:r>
              <a:rPr lang="sr-Cyrl-RS" dirty="0"/>
              <a:t>Током 7. века Срби су одлучили да се одвоје и населили су Балканско полуострво, међутим још увек нису створили своју државу.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21B35C-8065-48B3-AEC9-9ACF54812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949" y="101641"/>
            <a:ext cx="2186867" cy="25120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7951" y="1873188"/>
            <a:ext cx="5970340" cy="1074198"/>
          </a:xfrm>
        </p:spPr>
        <p:txBody>
          <a:bodyPr/>
          <a:lstStyle/>
          <a:p>
            <a:r>
              <a:rPr lang="sr-Cyrl-RS" dirty="0"/>
              <a:t>Хвала на пажњи! </a:t>
            </a:r>
            <a:r>
              <a:rPr lang="sr-Cyrl-R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3152" y="3281039"/>
            <a:ext cx="6858002" cy="914400"/>
          </a:xfrm>
        </p:spPr>
        <p:txBody>
          <a:bodyPr>
            <a:normAutofit fontScale="92500" lnSpcReduction="20000"/>
          </a:bodyPr>
          <a:lstStyle/>
          <a:p>
            <a:r>
              <a:rPr lang="sr-Cyrl-RS" dirty="0"/>
              <a:t>Домаћи задатак: Преписати шему са слике са претходног слајда. </a:t>
            </a:r>
          </a:p>
          <a:p>
            <a:r>
              <a:rPr lang="sr-Cyrl-RS" dirty="0"/>
              <a:t>Послати на </a:t>
            </a:r>
            <a:r>
              <a:rPr lang="en-US" dirty="0"/>
              <a:t>Google </a:t>
            </a:r>
            <a:r>
              <a:rPr lang="sr-Cyrl-RS" dirty="0"/>
              <a:t>учионици.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Словени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30101" y="1761477"/>
            <a:ext cx="10378103" cy="3751555"/>
          </a:xfrm>
        </p:spPr>
        <p:txBody>
          <a:bodyPr>
            <a:normAutofit lnSpcReduction="10000"/>
          </a:bodyPr>
          <a:lstStyle/>
          <a:p>
            <a:r>
              <a:rPr lang="sr-Cyrl-RS" dirty="0"/>
              <a:t>Како су векови одмицали Срби су одлучили да се уједине и створе своју државу и не слушају наређења Византијског царства.</a:t>
            </a:r>
          </a:p>
          <a:p>
            <a:r>
              <a:rPr lang="sr-Cyrl-RS" dirty="0"/>
              <a:t>У 12. веку ствара се прва српска држава. Она се називала Рашка, по пределу где је настала. А то су планински предели између река Ибар, Тара и Западна Морава.</a:t>
            </a:r>
          </a:p>
          <a:p>
            <a:r>
              <a:rPr lang="sr-Cyrl-RS" dirty="0"/>
              <a:t>У том формирању државе издвојио се један човек (војсковођа) који је био вешт, имао добре идеје и замисли, и народ му је веровао.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767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9991" y="1322771"/>
            <a:ext cx="4974455" cy="1072007"/>
          </a:xfrm>
        </p:spPr>
        <p:txBody>
          <a:bodyPr>
            <a:normAutofit/>
          </a:bodyPr>
          <a:lstStyle/>
          <a:p>
            <a:r>
              <a:rPr lang="sr-Cyrl-RS" sz="2000" dirty="0"/>
              <a:t>Територија тадашње државе коју су насељавали Срби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966" y="2676632"/>
            <a:ext cx="3840480" cy="2168517"/>
          </a:xfrm>
        </p:spPr>
        <p:txBody>
          <a:bodyPr/>
          <a:lstStyle/>
          <a:p>
            <a:r>
              <a:rPr lang="sr-Cyrl-RS" dirty="0"/>
              <a:t>Крај 12. века.</a:t>
            </a:r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9EA2B3C-97CC-4E35-A1F5-D036B661C21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3" b="5923"/>
          <a:stretch>
            <a:fillRect/>
          </a:stretch>
        </p:blipFill>
        <p:spPr/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98F0EF-3C70-4DFE-802B-D6CA5CB572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828" y="3124939"/>
            <a:ext cx="2018656" cy="2947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43A7880-A37D-4107-9D8B-40C039BE8FF3}"/>
              </a:ext>
            </a:extLst>
          </p:cNvPr>
          <p:cNvSpPr txBox="1"/>
          <p:nvPr/>
        </p:nvSpPr>
        <p:spPr>
          <a:xfrm>
            <a:off x="7261933" y="4709199"/>
            <a:ext cx="2350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Жутом бојом обележено на садашњој карти Србије.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F599AF-B8A0-45EC-B2D8-917AB9E74548}"/>
              </a:ext>
            </a:extLst>
          </p:cNvPr>
          <p:cNvCxnSpPr/>
          <p:nvPr/>
        </p:nvCxnSpPr>
        <p:spPr>
          <a:xfrm flipV="1">
            <a:off x="9179511" y="4935984"/>
            <a:ext cx="1154097" cy="257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207763"/>
            <a:ext cx="4056958" cy="823432"/>
          </a:xfrm>
        </p:spPr>
        <p:txBody>
          <a:bodyPr/>
          <a:lstStyle/>
          <a:p>
            <a:r>
              <a:rPr lang="sr-Cyrl-RS" dirty="0"/>
              <a:t>Србија- Рашка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7377" y="1389370"/>
            <a:ext cx="5024623" cy="4572000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/>
              <a:t>Тај човек који се издвојио и постао први владар тадашње државе Србије јесте – СТЕФАН НЕМАЊА.</a:t>
            </a:r>
          </a:p>
          <a:p>
            <a:r>
              <a:rPr lang="sr-Cyrl-RS" dirty="0"/>
              <a:t>Његово име је Немања а Стефан је титула коју је носио тадашњи владар.</a:t>
            </a:r>
          </a:p>
          <a:p>
            <a:r>
              <a:rPr lang="sr-Cyrl-RS" dirty="0"/>
              <a:t>Након њега сваки следећи владар је у свом имену имао и име Стефан које се наслеђивало, али наредни владари су имали титуле краља, цара у зависности како се мењала држава.</a:t>
            </a:r>
            <a:endParaRPr lang="en-US" dirty="0"/>
          </a:p>
          <a:p>
            <a:r>
              <a:rPr lang="sr-Cyrl-RS" dirty="0"/>
              <a:t>Немања је три деценије управљао државом, постигао велике успехе, и изборио се за самосталну државу Србију.</a:t>
            </a:r>
          </a:p>
          <a:p>
            <a:r>
              <a:rPr lang="sr-Cyrl-RS" dirty="0"/>
              <a:t>Он вам је такође познат као и отац Светог Саве.</a:t>
            </a:r>
          </a:p>
          <a:p>
            <a:endParaRPr lang="sr-Cyrl-RS" dirty="0"/>
          </a:p>
          <a:p>
            <a:endParaRPr lang="sr-Cyrl-RS" dirty="0"/>
          </a:p>
          <a:p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282D1EF-72B3-4899-8F8C-0693B3AA8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483" y="924663"/>
            <a:ext cx="3429401" cy="4755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47097D7-6DF3-4776-A156-51263BB8A9BF}"/>
              </a:ext>
            </a:extLst>
          </p:cNvPr>
          <p:cNvSpPr txBox="1"/>
          <p:nvPr/>
        </p:nvSpPr>
        <p:spPr>
          <a:xfrm>
            <a:off x="1890944" y="5961370"/>
            <a:ext cx="3559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Стефан Немања – фреска из манастира Студеница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69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Србија-Рашка</a:t>
            </a:r>
            <a:br>
              <a:rPr lang="sr-Cyrl-RS" dirty="0"/>
            </a:br>
            <a:r>
              <a:rPr lang="sr-Cyrl-RS" dirty="0"/>
              <a:t>Немањићи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30101" y="1761477"/>
            <a:ext cx="10378103" cy="3751555"/>
          </a:xfrm>
        </p:spPr>
        <p:txBody>
          <a:bodyPr>
            <a:normAutofit fontScale="85000" lnSpcReduction="20000"/>
          </a:bodyPr>
          <a:lstStyle/>
          <a:p>
            <a:r>
              <a:rPr lang="sr-Cyrl-RS" dirty="0"/>
              <a:t>Наследници Стефана Немање, осим што су испред свог имена носили и име Стефан</a:t>
            </a:r>
            <a:r>
              <a:rPr lang="en-US" dirty="0"/>
              <a:t>(</a:t>
            </a:r>
            <a:r>
              <a:rPr lang="sr-Cyrl-RS" dirty="0"/>
              <a:t>што на Грчком значи круна или венац) добили су и презиме по свом Оцу Немањи – НЕМАЊИЋИ.</a:t>
            </a:r>
          </a:p>
          <a:p>
            <a:r>
              <a:rPr lang="sr-Cyrl-RS" dirty="0"/>
              <a:t>И то је прва династија која је владала Србијом.</a:t>
            </a:r>
          </a:p>
          <a:p>
            <a:r>
              <a:rPr lang="sr-Cyrl-RS" dirty="0"/>
              <a:t>Династија подразумева породицу у којој су искључиво владари државе. Свака генерација има једног владара који наслеђује свог оца или стрица. У нашој историји се ретко дешавало да то буде женска особа (једино кад је владала мајка док син-будући краљ не напуни 18 година).</a:t>
            </a:r>
          </a:p>
          <a:p>
            <a:r>
              <a:rPr lang="sr-Cyrl-RS" dirty="0"/>
              <a:t>Немањићи су владали Србијом два века.</a:t>
            </a:r>
          </a:p>
          <a:p>
            <a:r>
              <a:rPr lang="sr-Cyrl-RS" dirty="0"/>
              <a:t>Наследник Стефана Немање је његов син Стефан Немањић.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72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Србија-Рашка</a:t>
            </a:r>
            <a:br>
              <a:rPr lang="sr-Cyrl-RS" dirty="0"/>
            </a:br>
            <a:r>
              <a:rPr lang="sr-Cyrl-RS" dirty="0"/>
              <a:t>Стефан Немањић Првовенчани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30101" y="1761477"/>
            <a:ext cx="10378103" cy="3751555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/>
              <a:t>За време владавине Стефана Немањића Србија је доживела два велика успеха.</a:t>
            </a:r>
          </a:p>
          <a:p>
            <a:r>
              <a:rPr lang="sr-Cyrl-RS" dirty="0"/>
              <a:t>1217. године Стефан Немања је крунисан за краља и тиме постао први српски краљ, а Србија краљевина. Назив Првовенчани је добио зато што је први постао краљ, и по тадашњим убеђењима венчао се са државом, запарво обећао да ће јој бити веран и бринути о њој као о својој породици.</a:t>
            </a:r>
          </a:p>
          <a:p>
            <a:r>
              <a:rPr lang="sr-Cyrl-RS" dirty="0"/>
              <a:t>Крунисање је обављено у цркви, крунисао га је брат Свети Сава који се изборио за самосталност српске цркве и постао први поглавар српске цркве – први српски архиепископ.</a:t>
            </a: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594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207763"/>
            <a:ext cx="4056958" cy="823432"/>
          </a:xfrm>
        </p:spPr>
        <p:txBody>
          <a:bodyPr/>
          <a:lstStyle/>
          <a:p>
            <a:r>
              <a:rPr lang="sr-Cyrl-RS" dirty="0"/>
              <a:t>Србија- Рашка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7097D7-6DF3-4776-A156-51263BB8A9BF}"/>
              </a:ext>
            </a:extLst>
          </p:cNvPr>
          <p:cNvSpPr txBox="1"/>
          <p:nvPr/>
        </p:nvSpPr>
        <p:spPr>
          <a:xfrm>
            <a:off x="2020090" y="207763"/>
            <a:ext cx="4056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Стефан Првовенчани– фреска из манастира Милешева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AC43B4-A292-4244-8913-DB470A98B2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090" y="915855"/>
            <a:ext cx="3465712" cy="4782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DC2339-FB82-45EC-A134-EBB7814DC3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07" y="1235875"/>
            <a:ext cx="3048000" cy="1953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F3A21CF-D51B-4092-B675-941548B2EC2B}"/>
              </a:ext>
            </a:extLst>
          </p:cNvPr>
          <p:cNvSpPr txBox="1"/>
          <p:nvPr/>
        </p:nvSpPr>
        <p:spPr>
          <a:xfrm>
            <a:off x="7190912" y="3307289"/>
            <a:ext cx="474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Крунисање Стефана Првовенчаног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1972489-CF37-4185-B3BA-DC16F251B4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56" y="3870664"/>
            <a:ext cx="1791778" cy="24527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EDE905-A92A-4FCF-A3E0-F1B40C73C46F}"/>
              </a:ext>
            </a:extLst>
          </p:cNvPr>
          <p:cNvSpPr txBox="1"/>
          <p:nvPr/>
        </p:nvSpPr>
        <p:spPr>
          <a:xfrm>
            <a:off x="9330431" y="4181383"/>
            <a:ext cx="27964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Свети Сава мири завађену браћу Стефана и Вукана који су годинама ратовали између себе.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4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7377" y="349806"/>
            <a:ext cx="4811698" cy="823432"/>
          </a:xfrm>
        </p:spPr>
        <p:txBody>
          <a:bodyPr>
            <a:normAutofit fontScale="90000"/>
          </a:bodyPr>
          <a:lstStyle/>
          <a:p>
            <a:r>
              <a:rPr lang="sr-Cyrl-RS" dirty="0"/>
              <a:t>Династија Немањић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7377" y="1389370"/>
            <a:ext cx="5024623" cy="4572000"/>
          </a:xfrm>
        </p:spPr>
        <p:txBody>
          <a:bodyPr>
            <a:normAutofit fontScale="92500" lnSpcReduction="10000"/>
          </a:bodyPr>
          <a:lstStyle/>
          <a:p>
            <a:r>
              <a:rPr lang="sr-Cyrl-RS" dirty="0"/>
              <a:t>Сваки владар династије Немањић је остављао своју задужбину држави и народу.</a:t>
            </a:r>
          </a:p>
          <a:p>
            <a:r>
              <a:rPr lang="sr-Cyrl-RS" dirty="0"/>
              <a:t>Већ смо причали шта су задужбине. Задужбине су грађевине које гради и оставља народу владар или неки имућнији човек који има ту жељу и могућност. </a:t>
            </a:r>
          </a:p>
          <a:p>
            <a:r>
              <a:rPr lang="sr-Cyrl-RS" dirty="0"/>
              <a:t>Задужбине Немањића су манастири. И ти манастири су се већином одржали до данашњег дана.</a:t>
            </a:r>
          </a:p>
          <a:p>
            <a:r>
              <a:rPr lang="sr-Cyrl-RS" dirty="0"/>
              <a:t>У тим манастирима се увек налазила фреска оснивача манастира и захваљујући томе данас можемо знати како су изгледали Немањићи.</a:t>
            </a:r>
          </a:p>
          <a:p>
            <a:endParaRPr lang="sr-Cyrl-RS" dirty="0"/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7097D7-6DF3-4776-A156-51263BB8A9BF}"/>
              </a:ext>
            </a:extLst>
          </p:cNvPr>
          <p:cNvSpPr txBox="1"/>
          <p:nvPr/>
        </p:nvSpPr>
        <p:spPr>
          <a:xfrm>
            <a:off x="1908700" y="5915255"/>
            <a:ext cx="3906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Династија Немањић фреска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F95D57-531E-4E00-BB57-E555FF95C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28" y="938321"/>
            <a:ext cx="3352061" cy="4743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858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Rainbow presentation</Template>
  <TotalTime>179</TotalTime>
  <Words>1215</Words>
  <Application>Microsoft Office PowerPoint</Application>
  <PresentationFormat>Widescreen</PresentationFormat>
  <Paragraphs>95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Segoe Print</vt:lpstr>
      <vt:lpstr>Nature Illustration 16x9</vt:lpstr>
      <vt:lpstr>Србија Немањића</vt:lpstr>
      <vt:lpstr>Словени</vt:lpstr>
      <vt:lpstr>Словени</vt:lpstr>
      <vt:lpstr>Територија тадашње државе коју су насељавали Срби</vt:lpstr>
      <vt:lpstr>Србија- Рашка</vt:lpstr>
      <vt:lpstr>Србија-Рашка Немањићи</vt:lpstr>
      <vt:lpstr>Србија-Рашка Стефан Немањић Првовенчани</vt:lpstr>
      <vt:lpstr>Србија- Рашка</vt:lpstr>
      <vt:lpstr>Династија Немањић</vt:lpstr>
      <vt:lpstr>Задужбине Немањића</vt:lpstr>
      <vt:lpstr>Србија-Рашка Немањићи - владари</vt:lpstr>
      <vt:lpstr>Немањићи-владари</vt:lpstr>
      <vt:lpstr>Немањићи-владари</vt:lpstr>
      <vt:lpstr>Немањићи-владари Цар Душан</vt:lpstr>
      <vt:lpstr>Немањићи-владари Цар Душан</vt:lpstr>
      <vt:lpstr>Немањићи-владари</vt:lpstr>
      <vt:lpstr>Немањићи-владари</vt:lpstr>
      <vt:lpstr>Србија-Рашка Немањићи - владари</vt:lpstr>
      <vt:lpstr>Да поновимо</vt:lpstr>
      <vt:lpstr>Хвала на пажњи!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Србија Немањића</dc:title>
  <dc:creator>Irena</dc:creator>
  <cp:lastModifiedBy>Irena</cp:lastModifiedBy>
  <cp:revision>18</cp:revision>
  <dcterms:created xsi:type="dcterms:W3CDTF">2020-04-26T10:31:03Z</dcterms:created>
  <dcterms:modified xsi:type="dcterms:W3CDTF">2020-04-26T13:45:51Z</dcterms:modified>
</cp:coreProperties>
</file>